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2" r:id="rId3"/>
    <p:sldId id="258" r:id="rId4"/>
    <p:sldId id="283" r:id="rId5"/>
    <p:sldId id="259" r:id="rId6"/>
    <p:sldId id="286" r:id="rId7"/>
    <p:sldId id="263" r:id="rId8"/>
    <p:sldId id="264" r:id="rId9"/>
    <p:sldId id="275" r:id="rId10"/>
    <p:sldId id="276" r:id="rId11"/>
    <p:sldId id="277" r:id="rId12"/>
    <p:sldId id="278" r:id="rId13"/>
    <p:sldId id="279" r:id="rId14"/>
    <p:sldId id="287" r:id="rId15"/>
    <p:sldId id="284" r:id="rId16"/>
    <p:sldId id="285" r:id="rId17"/>
    <p:sldId id="281" r:id="rId18"/>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63" autoAdjust="0"/>
  </p:normalViewPr>
  <p:slideViewPr>
    <p:cSldViewPr>
      <p:cViewPr>
        <p:scale>
          <a:sx n="80" d="100"/>
          <a:sy n="80" d="100"/>
        </p:scale>
        <p:origin x="-1272" y="-48"/>
      </p:cViewPr>
      <p:guideLst>
        <p:guide orient="horz" pos="2160"/>
        <p:guide pos="2880"/>
      </p:guideLst>
    </p:cSldViewPr>
  </p:slideViewPr>
  <p:notesTextViewPr>
    <p:cViewPr>
      <p:scale>
        <a:sx n="1" d="1"/>
        <a:sy n="1" d="1"/>
      </p:scale>
      <p:origin x="0" y="0"/>
    </p:cViewPr>
  </p:notesTextViewPr>
  <p:notesViewPr>
    <p:cSldViewPr>
      <p:cViewPr>
        <p:scale>
          <a:sx n="77" d="100"/>
          <a:sy n="77" d="100"/>
        </p:scale>
        <p:origin x="-2652" y="42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2245" tIns="46122" rIns="92245" bIns="46122" rtlCol="0"/>
          <a:lstStyle>
            <a:lvl1pPr algn="l">
              <a:defRPr sz="1200"/>
            </a:lvl1pPr>
          </a:lstStyle>
          <a:p>
            <a:endParaRPr lang="en-AU"/>
          </a:p>
        </p:txBody>
      </p:sp>
      <p:sp>
        <p:nvSpPr>
          <p:cNvPr id="3" name="Date Placeholder 2"/>
          <p:cNvSpPr>
            <a:spLocks noGrp="1"/>
          </p:cNvSpPr>
          <p:nvPr>
            <p:ph type="dt" sz="quarter" idx="1"/>
          </p:nvPr>
        </p:nvSpPr>
        <p:spPr>
          <a:xfrm>
            <a:off x="3854939" y="0"/>
            <a:ext cx="2949099" cy="496967"/>
          </a:xfrm>
          <a:prstGeom prst="rect">
            <a:avLst/>
          </a:prstGeom>
        </p:spPr>
        <p:txBody>
          <a:bodyPr vert="horz" lIns="92245" tIns="46122" rIns="92245" bIns="46122" rtlCol="0"/>
          <a:lstStyle>
            <a:lvl1pPr algn="r">
              <a:defRPr sz="1200"/>
            </a:lvl1pPr>
          </a:lstStyle>
          <a:p>
            <a:fld id="{E062F585-1C2B-48BA-B8F3-84D1C80B4F82}" type="datetimeFigureOut">
              <a:rPr lang="en-AU" smtClean="0"/>
              <a:pPr/>
              <a:t>24/08/2012</a:t>
            </a:fld>
            <a:endParaRPr lang="en-AU"/>
          </a:p>
        </p:txBody>
      </p:sp>
      <p:sp>
        <p:nvSpPr>
          <p:cNvPr id="4" name="Footer Placeholder 3"/>
          <p:cNvSpPr>
            <a:spLocks noGrp="1"/>
          </p:cNvSpPr>
          <p:nvPr>
            <p:ph type="ftr" sz="quarter" idx="2"/>
          </p:nvPr>
        </p:nvSpPr>
        <p:spPr>
          <a:xfrm>
            <a:off x="0" y="9440647"/>
            <a:ext cx="2949099" cy="496967"/>
          </a:xfrm>
          <a:prstGeom prst="rect">
            <a:avLst/>
          </a:prstGeom>
        </p:spPr>
        <p:txBody>
          <a:bodyPr vert="horz" lIns="92245" tIns="46122" rIns="92245" bIns="46122" rtlCol="0" anchor="b"/>
          <a:lstStyle>
            <a:lvl1pPr algn="l">
              <a:defRPr sz="1200"/>
            </a:lvl1pPr>
          </a:lstStyle>
          <a:p>
            <a:endParaRPr lang="en-AU"/>
          </a:p>
        </p:txBody>
      </p:sp>
      <p:sp>
        <p:nvSpPr>
          <p:cNvPr id="5" name="Slide Number Placeholder 4"/>
          <p:cNvSpPr>
            <a:spLocks noGrp="1"/>
          </p:cNvSpPr>
          <p:nvPr>
            <p:ph type="sldNum" sz="quarter" idx="3"/>
          </p:nvPr>
        </p:nvSpPr>
        <p:spPr>
          <a:xfrm>
            <a:off x="3854939" y="9440647"/>
            <a:ext cx="2949099" cy="496967"/>
          </a:xfrm>
          <a:prstGeom prst="rect">
            <a:avLst/>
          </a:prstGeom>
        </p:spPr>
        <p:txBody>
          <a:bodyPr vert="horz" lIns="92245" tIns="46122" rIns="92245" bIns="46122" rtlCol="0" anchor="b"/>
          <a:lstStyle>
            <a:lvl1pPr algn="r">
              <a:defRPr sz="1200"/>
            </a:lvl1pPr>
          </a:lstStyle>
          <a:p>
            <a:fld id="{B7E68272-E7C9-4BCF-9E8D-58977CACE5C5}" type="slidenum">
              <a:rPr lang="en-AU" smtClean="0"/>
              <a:pPr/>
              <a:t>‹#›</a:t>
            </a:fld>
            <a:endParaRPr lang="en-AU"/>
          </a:p>
        </p:txBody>
      </p:sp>
    </p:spTree>
    <p:extLst>
      <p:ext uri="{BB962C8B-B14F-4D97-AF65-F5344CB8AC3E}">
        <p14:creationId xmlns:p14="http://schemas.microsoft.com/office/powerpoint/2010/main" val="4133261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2245" tIns="46122" rIns="92245" bIns="46122" rtlCol="0"/>
          <a:lstStyle>
            <a:lvl1pPr algn="l">
              <a:defRPr sz="1200"/>
            </a:lvl1pPr>
          </a:lstStyle>
          <a:p>
            <a:endParaRPr lang="en-AU"/>
          </a:p>
        </p:txBody>
      </p:sp>
      <p:sp>
        <p:nvSpPr>
          <p:cNvPr id="3" name="Date Placeholder 2"/>
          <p:cNvSpPr>
            <a:spLocks noGrp="1"/>
          </p:cNvSpPr>
          <p:nvPr>
            <p:ph type="dt" idx="1"/>
          </p:nvPr>
        </p:nvSpPr>
        <p:spPr>
          <a:xfrm>
            <a:off x="3854939" y="0"/>
            <a:ext cx="2949099" cy="496967"/>
          </a:xfrm>
          <a:prstGeom prst="rect">
            <a:avLst/>
          </a:prstGeom>
        </p:spPr>
        <p:txBody>
          <a:bodyPr vert="horz" lIns="92245" tIns="46122" rIns="92245" bIns="46122" rtlCol="0"/>
          <a:lstStyle>
            <a:lvl1pPr algn="r">
              <a:defRPr sz="1200"/>
            </a:lvl1pPr>
          </a:lstStyle>
          <a:p>
            <a:fld id="{9521B81B-C873-45DB-A32D-A370219D95BF}" type="datetimeFigureOut">
              <a:rPr lang="en-AU" smtClean="0"/>
              <a:pPr/>
              <a:t>24/08/2012</a:t>
            </a:fld>
            <a:endParaRPr lang="en-AU"/>
          </a:p>
        </p:txBody>
      </p:sp>
      <p:sp>
        <p:nvSpPr>
          <p:cNvPr id="4" name="Slide Image Placeholder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92245" tIns="46122" rIns="92245" bIns="46122" rtlCol="0" anchor="ctr"/>
          <a:lstStyle/>
          <a:p>
            <a:endParaRPr lang="en-AU"/>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2245" tIns="46122" rIns="92245" bIns="4612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7"/>
            <a:ext cx="2949099" cy="496967"/>
          </a:xfrm>
          <a:prstGeom prst="rect">
            <a:avLst/>
          </a:prstGeom>
        </p:spPr>
        <p:txBody>
          <a:bodyPr vert="horz" lIns="92245" tIns="46122" rIns="92245" bIns="46122" rtlCol="0" anchor="b"/>
          <a:lstStyle>
            <a:lvl1pPr algn="l">
              <a:defRPr sz="1200"/>
            </a:lvl1pPr>
          </a:lstStyle>
          <a:p>
            <a:endParaRPr lang="en-AU"/>
          </a:p>
        </p:txBody>
      </p:sp>
      <p:sp>
        <p:nvSpPr>
          <p:cNvPr id="7" name="Slide Number Placeholder 6"/>
          <p:cNvSpPr>
            <a:spLocks noGrp="1"/>
          </p:cNvSpPr>
          <p:nvPr>
            <p:ph type="sldNum" sz="quarter" idx="5"/>
          </p:nvPr>
        </p:nvSpPr>
        <p:spPr>
          <a:xfrm>
            <a:off x="3854939" y="9440647"/>
            <a:ext cx="2949099" cy="496967"/>
          </a:xfrm>
          <a:prstGeom prst="rect">
            <a:avLst/>
          </a:prstGeom>
        </p:spPr>
        <p:txBody>
          <a:bodyPr vert="horz" lIns="92245" tIns="46122" rIns="92245" bIns="46122" rtlCol="0" anchor="b"/>
          <a:lstStyle>
            <a:lvl1pPr algn="r">
              <a:defRPr sz="1200"/>
            </a:lvl1pPr>
          </a:lstStyle>
          <a:p>
            <a:fld id="{DF3960A6-AA54-49A7-B019-0ECA1215FB45}" type="slidenum">
              <a:rPr lang="en-AU" smtClean="0"/>
              <a:pPr/>
              <a:t>‹#›</a:t>
            </a:fld>
            <a:endParaRPr lang="en-AU"/>
          </a:p>
        </p:txBody>
      </p:sp>
    </p:spTree>
    <p:extLst>
      <p:ext uri="{BB962C8B-B14F-4D97-AF65-F5344CB8AC3E}">
        <p14:creationId xmlns:p14="http://schemas.microsoft.com/office/powerpoint/2010/main" val="3664085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a:t>
            </a:fld>
            <a:endParaRPr lang="en-AU"/>
          </a:p>
        </p:txBody>
      </p:sp>
    </p:spTree>
    <p:extLst>
      <p:ext uri="{BB962C8B-B14F-4D97-AF65-F5344CB8AC3E}">
        <p14:creationId xmlns:p14="http://schemas.microsoft.com/office/powerpoint/2010/main" val="2718791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a:p>
            <a:pPr eaLnBrk="1" hangingPunct="1">
              <a:spcBef>
                <a:spcPct val="0"/>
              </a:spcBef>
            </a:pPr>
            <a:endParaRPr lang="en-US" dirty="0" smtClean="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10</a:t>
            </a:fld>
            <a:endParaRPr lang="en-AU"/>
          </a:p>
        </p:txBody>
      </p:sp>
    </p:spTree>
    <p:extLst>
      <p:ext uri="{BB962C8B-B14F-4D97-AF65-F5344CB8AC3E}">
        <p14:creationId xmlns:p14="http://schemas.microsoft.com/office/powerpoint/2010/main" val="3983316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11</a:t>
            </a:fld>
            <a:endParaRPr lang="en-AU"/>
          </a:p>
        </p:txBody>
      </p:sp>
    </p:spTree>
    <p:extLst>
      <p:ext uri="{BB962C8B-B14F-4D97-AF65-F5344CB8AC3E}">
        <p14:creationId xmlns:p14="http://schemas.microsoft.com/office/powerpoint/2010/main" val="3226313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12</a:t>
            </a:fld>
            <a:endParaRPr lang="en-AU"/>
          </a:p>
        </p:txBody>
      </p:sp>
    </p:spTree>
    <p:extLst>
      <p:ext uri="{BB962C8B-B14F-4D97-AF65-F5344CB8AC3E}">
        <p14:creationId xmlns:p14="http://schemas.microsoft.com/office/powerpoint/2010/main" val="1118393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endParaRPr lang="en-US" dirty="0" smtClean="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13</a:t>
            </a:fld>
            <a:endParaRPr lang="en-AU"/>
          </a:p>
        </p:txBody>
      </p:sp>
    </p:spTree>
    <p:extLst>
      <p:ext uri="{BB962C8B-B14F-4D97-AF65-F5344CB8AC3E}">
        <p14:creationId xmlns:p14="http://schemas.microsoft.com/office/powerpoint/2010/main" val="842902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a:p>
            <a:pPr eaLnBrk="1" hangingPunct="1">
              <a:spcBef>
                <a:spcPct val="0"/>
              </a:spcBef>
            </a:pPr>
            <a:endParaRPr lang="en-US"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14</a:t>
            </a:fld>
            <a:endParaRPr lang="en-AU"/>
          </a:p>
        </p:txBody>
      </p:sp>
    </p:spTree>
    <p:extLst>
      <p:ext uri="{BB962C8B-B14F-4D97-AF65-F5344CB8AC3E}">
        <p14:creationId xmlns:p14="http://schemas.microsoft.com/office/powerpoint/2010/main" val="2041961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447">
              <a:defRPr/>
            </a:pPr>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15</a:t>
            </a:fld>
            <a:endParaRPr lang="en-AU"/>
          </a:p>
        </p:txBody>
      </p:sp>
    </p:spTree>
    <p:extLst>
      <p:ext uri="{BB962C8B-B14F-4D97-AF65-F5344CB8AC3E}">
        <p14:creationId xmlns:p14="http://schemas.microsoft.com/office/powerpoint/2010/main" val="3790410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16</a:t>
            </a:fld>
            <a:endParaRPr lang="en-AU"/>
          </a:p>
        </p:txBody>
      </p:sp>
    </p:spTree>
    <p:extLst>
      <p:ext uri="{BB962C8B-B14F-4D97-AF65-F5344CB8AC3E}">
        <p14:creationId xmlns:p14="http://schemas.microsoft.com/office/powerpoint/2010/main" val="36360392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DF3960A6-AA54-49A7-B019-0ECA1215FB45}" type="slidenum">
              <a:rPr lang="en-AU" smtClean="0"/>
              <a:pPr/>
              <a:t>17</a:t>
            </a:fld>
            <a:endParaRPr lang="en-AU"/>
          </a:p>
        </p:txBody>
      </p:sp>
    </p:spTree>
    <p:extLst>
      <p:ext uri="{BB962C8B-B14F-4D97-AF65-F5344CB8AC3E}">
        <p14:creationId xmlns:p14="http://schemas.microsoft.com/office/powerpoint/2010/main" val="306981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F3960A6-AA54-49A7-B019-0ECA1215FB45}" type="slidenum">
              <a:rPr lang="en-AU" smtClean="0"/>
              <a:pPr/>
              <a:t>2</a:t>
            </a:fld>
            <a:endParaRPr lang="en-AU"/>
          </a:p>
        </p:txBody>
      </p:sp>
    </p:spTree>
    <p:extLst>
      <p:ext uri="{BB962C8B-B14F-4D97-AF65-F5344CB8AC3E}">
        <p14:creationId xmlns:p14="http://schemas.microsoft.com/office/powerpoint/2010/main" val="129204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3</a:t>
            </a:fld>
            <a:endParaRPr lang="en-AU"/>
          </a:p>
        </p:txBody>
      </p:sp>
    </p:spTree>
    <p:extLst>
      <p:ext uri="{BB962C8B-B14F-4D97-AF65-F5344CB8AC3E}">
        <p14:creationId xmlns:p14="http://schemas.microsoft.com/office/powerpoint/2010/main" val="3775928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dirty="0" smtClean="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4</a:t>
            </a:fld>
            <a:endParaRPr lang="en-AU"/>
          </a:p>
        </p:txBody>
      </p:sp>
    </p:spTree>
    <p:extLst>
      <p:ext uri="{BB962C8B-B14F-4D97-AF65-F5344CB8AC3E}">
        <p14:creationId xmlns:p14="http://schemas.microsoft.com/office/powerpoint/2010/main" val="19003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30321" y="4721186"/>
            <a:ext cx="5430803" cy="4788213"/>
          </a:xfrm>
        </p:spPr>
        <p:txBody>
          <a:bodyPr/>
          <a:lstStyle/>
          <a:p>
            <a:endParaRPr lang="en-AU" sz="1100" dirty="0"/>
          </a:p>
          <a:p>
            <a:pPr marL="0" lvl="1"/>
            <a:endParaRPr lang="en-AU" sz="1100"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5</a:t>
            </a:fld>
            <a:endParaRPr lang="en-AU"/>
          </a:p>
        </p:txBody>
      </p:sp>
    </p:spTree>
    <p:extLst>
      <p:ext uri="{BB962C8B-B14F-4D97-AF65-F5344CB8AC3E}">
        <p14:creationId xmlns:p14="http://schemas.microsoft.com/office/powerpoint/2010/main" val="4059108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562" y="4500043"/>
            <a:ext cx="5444490" cy="4472702"/>
          </a:xfrm>
        </p:spPr>
        <p:txBody>
          <a:bodyPr/>
          <a:lstStyle/>
          <a:p>
            <a:endParaRPr lang="en-AU" sz="1100" dirty="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6</a:t>
            </a:fld>
            <a:endParaRPr lang="en-AU"/>
          </a:p>
        </p:txBody>
      </p:sp>
    </p:spTree>
    <p:extLst>
      <p:ext uri="{BB962C8B-B14F-4D97-AF65-F5344CB8AC3E}">
        <p14:creationId xmlns:p14="http://schemas.microsoft.com/office/powerpoint/2010/main" val="1974215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0612" indent="-230612">
              <a:defRPr/>
            </a:pPr>
            <a:endParaRPr lang="en-US" dirty="0" smtClean="0"/>
          </a:p>
        </p:txBody>
      </p:sp>
      <p:sp>
        <p:nvSpPr>
          <p:cNvPr id="4" name="Slide Number Placeholder 3"/>
          <p:cNvSpPr>
            <a:spLocks noGrp="1"/>
          </p:cNvSpPr>
          <p:nvPr>
            <p:ph type="sldNum" sz="quarter" idx="10"/>
          </p:nvPr>
        </p:nvSpPr>
        <p:spPr/>
        <p:txBody>
          <a:bodyPr/>
          <a:lstStyle/>
          <a:p>
            <a:fld id="{DF3960A6-AA54-49A7-B019-0ECA1215FB45}" type="slidenum">
              <a:rPr lang="en-AU" smtClean="0"/>
              <a:pPr/>
              <a:t>7</a:t>
            </a:fld>
            <a:endParaRPr lang="en-AU"/>
          </a:p>
        </p:txBody>
      </p:sp>
    </p:spTree>
    <p:extLst>
      <p:ext uri="{BB962C8B-B14F-4D97-AF65-F5344CB8AC3E}">
        <p14:creationId xmlns:p14="http://schemas.microsoft.com/office/powerpoint/2010/main" val="2423874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8</a:t>
            </a:fld>
            <a:endParaRPr lang="en-AU"/>
          </a:p>
        </p:txBody>
      </p:sp>
    </p:spTree>
    <p:extLst>
      <p:ext uri="{BB962C8B-B14F-4D97-AF65-F5344CB8AC3E}">
        <p14:creationId xmlns:p14="http://schemas.microsoft.com/office/powerpoint/2010/main" val="1310337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8675" y="744538"/>
            <a:ext cx="4968875" cy="3725862"/>
          </a:xfrm>
        </p:spPr>
      </p:sp>
      <p:sp>
        <p:nvSpPr>
          <p:cNvPr id="3" name="Notes Placeholder 2"/>
          <p:cNvSpPr>
            <a:spLocks noGrp="1"/>
          </p:cNvSpPr>
          <p:nvPr>
            <p:ph type="body" idx="1"/>
          </p:nvPr>
        </p:nvSpPr>
        <p:spPr/>
        <p:txBody>
          <a:bodyPr/>
          <a:lstStyle/>
          <a:p>
            <a:pPr eaLnBrk="1" hangingPunct="1">
              <a:spcBef>
                <a:spcPct val="0"/>
              </a:spcBef>
              <a:defRPr/>
            </a:pPr>
            <a:endParaRPr lang="en-US" dirty="0" smtClean="0"/>
          </a:p>
          <a:p>
            <a:endParaRPr lang="en-AU" dirty="0"/>
          </a:p>
        </p:txBody>
      </p:sp>
      <p:sp>
        <p:nvSpPr>
          <p:cNvPr id="4" name="Slide Number Placeholder 3"/>
          <p:cNvSpPr>
            <a:spLocks noGrp="1"/>
          </p:cNvSpPr>
          <p:nvPr>
            <p:ph type="sldNum" sz="quarter" idx="10"/>
          </p:nvPr>
        </p:nvSpPr>
        <p:spPr/>
        <p:txBody>
          <a:bodyPr/>
          <a:lstStyle/>
          <a:p>
            <a:fld id="{DF3960A6-AA54-49A7-B019-0ECA1215FB45}" type="slidenum">
              <a:rPr lang="en-AU" smtClean="0"/>
              <a:pPr/>
              <a:t>9</a:t>
            </a:fld>
            <a:endParaRPr lang="en-AU"/>
          </a:p>
        </p:txBody>
      </p:sp>
    </p:spTree>
    <p:extLst>
      <p:ext uri="{BB962C8B-B14F-4D97-AF65-F5344CB8AC3E}">
        <p14:creationId xmlns:p14="http://schemas.microsoft.com/office/powerpoint/2010/main" val="356505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27379460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59590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68898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2700000" scaled="1"/>
            <a:tileRect/>
          </a:gradFill>
          <a:ln>
            <a:noFill/>
          </a:ln>
        </p:spPr>
        <p:style>
          <a:lnRef idx="2">
            <a:schemeClr val="accent6">
              <a:shade val="50000"/>
            </a:schemeClr>
          </a:lnRef>
          <a:fillRef idx="1">
            <a:schemeClr val="accent6"/>
          </a:fillRef>
          <a:effectRef idx="0">
            <a:schemeClr val="accent6"/>
          </a:effectRef>
          <a:fontRef idx="none"/>
        </p:style>
        <p:txBody>
          <a:bodyPr/>
          <a:lstStyle>
            <a:lvl1pPr algn="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6839811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342022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8557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1860139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316902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858957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324645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809996-2C90-47AE-BB06-EFF9A763DE99}" type="datetimeFigureOut">
              <a:rPr lang="en-AU" smtClean="0"/>
              <a:pPr/>
              <a:t>24/08/2012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54E8BEB-C241-418D-82E5-D03A017A312C}" type="slidenum">
              <a:rPr lang="en-AU" smtClean="0"/>
              <a:pPr/>
              <a:t>‹#›</a:t>
            </a:fld>
            <a:endParaRPr lang="en-AU"/>
          </a:p>
        </p:txBody>
      </p:sp>
    </p:spTree>
    <p:extLst>
      <p:ext uri="{BB962C8B-B14F-4D97-AF65-F5344CB8AC3E}">
        <p14:creationId xmlns:p14="http://schemas.microsoft.com/office/powerpoint/2010/main" val="81171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809996-2C90-47AE-BB06-EFF9A763DE99}" type="datetimeFigureOut">
              <a:rPr lang="en-AU" smtClean="0"/>
              <a:pPr/>
              <a:t>24/08/2012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4E8BEB-C241-418D-82E5-D03A017A312C}" type="slidenum">
              <a:rPr lang="en-AU" smtClean="0"/>
              <a:pPr/>
              <a:t>‹#›</a:t>
            </a:fld>
            <a:endParaRPr lang="en-AU"/>
          </a:p>
        </p:txBody>
      </p:sp>
    </p:spTree>
    <p:extLst>
      <p:ext uri="{BB962C8B-B14F-4D97-AF65-F5344CB8AC3E}">
        <p14:creationId xmlns:p14="http://schemas.microsoft.com/office/powerpoint/2010/main" val="1245644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olicy@fclc.org.a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mailto:leltringham@dvrcv.org.a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oronerscourt.vic.gov.au/home/investigations/family+violence+investigation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692696"/>
            <a:ext cx="8640960" cy="2232248"/>
          </a:xfrm>
        </p:spPr>
        <p:txBody>
          <a:bodyPr>
            <a:normAutofit fontScale="90000"/>
          </a:bodyPr>
          <a:lstStyle/>
          <a:p>
            <a:r>
              <a:rPr lang="en-US" b="1" dirty="0">
                <a:solidFill>
                  <a:schemeClr val="accent6">
                    <a:lumMod val="75000"/>
                  </a:schemeClr>
                </a:solidFill>
                <a:latin typeface="Franklin Gothic Demi" pitchFamily="34" charset="0"/>
              </a:rPr>
              <a:t>Victoria’s Systemic Review of </a:t>
            </a:r>
            <a:br>
              <a:rPr lang="en-US" b="1" dirty="0">
                <a:solidFill>
                  <a:schemeClr val="accent6">
                    <a:lumMod val="75000"/>
                  </a:schemeClr>
                </a:solidFill>
                <a:latin typeface="Franklin Gothic Demi" pitchFamily="34" charset="0"/>
              </a:rPr>
            </a:br>
            <a:r>
              <a:rPr lang="en-US" b="1" dirty="0">
                <a:solidFill>
                  <a:schemeClr val="accent6">
                    <a:lumMod val="75000"/>
                  </a:schemeClr>
                </a:solidFill>
                <a:latin typeface="Franklin Gothic Demi" pitchFamily="34" charset="0"/>
              </a:rPr>
              <a:t>Family Violence Deaths </a:t>
            </a:r>
            <a:r>
              <a:rPr lang="en-US" sz="2800" b="1" dirty="0">
                <a:solidFill>
                  <a:schemeClr val="accent6">
                    <a:lumMod val="75000"/>
                  </a:schemeClr>
                </a:solidFill>
                <a:latin typeface="Franklin Gothic Demi" pitchFamily="34" charset="0"/>
              </a:rPr>
              <a:t/>
            </a:r>
            <a:br>
              <a:rPr lang="en-US" sz="2800" b="1" dirty="0">
                <a:solidFill>
                  <a:schemeClr val="accent6">
                    <a:lumMod val="75000"/>
                  </a:schemeClr>
                </a:solidFill>
                <a:latin typeface="Franklin Gothic Demi" pitchFamily="34" charset="0"/>
              </a:rPr>
            </a:br>
            <a:r>
              <a:rPr lang="en-US" sz="3200" b="1" dirty="0" smtClean="0">
                <a:solidFill>
                  <a:schemeClr val="accent6">
                    <a:lumMod val="75000"/>
                  </a:schemeClr>
                </a:solidFill>
                <a:latin typeface="Franklin Gothic Demi" pitchFamily="34" charset="0"/>
              </a:rPr>
              <a:t/>
            </a:r>
            <a:br>
              <a:rPr lang="en-US" sz="3200" b="1" dirty="0" smtClean="0">
                <a:solidFill>
                  <a:schemeClr val="accent6">
                    <a:lumMod val="75000"/>
                  </a:schemeClr>
                </a:solidFill>
                <a:latin typeface="Franklin Gothic Demi" pitchFamily="34" charset="0"/>
              </a:rPr>
            </a:br>
            <a:r>
              <a:rPr lang="en-US" sz="2200" dirty="0" smtClean="0">
                <a:latin typeface="Franklin Gothic Demi" pitchFamily="34" charset="0"/>
              </a:rPr>
              <a:t>National </a:t>
            </a:r>
            <a:r>
              <a:rPr lang="en-US" sz="2200" dirty="0">
                <a:latin typeface="Franklin Gothic Demi" pitchFamily="34" charset="0"/>
              </a:rPr>
              <a:t>CLC’s Conference </a:t>
            </a:r>
            <a:r>
              <a:rPr lang="en-US" sz="2200" dirty="0" smtClean="0">
                <a:latin typeface="Franklin Gothic Demi" pitchFamily="34" charset="0"/>
              </a:rPr>
              <a:t/>
            </a:r>
            <a:br>
              <a:rPr lang="en-US" sz="2200" dirty="0" smtClean="0">
                <a:latin typeface="Franklin Gothic Demi" pitchFamily="34" charset="0"/>
              </a:rPr>
            </a:br>
            <a:r>
              <a:rPr lang="en-US" sz="2200" dirty="0" smtClean="0">
                <a:latin typeface="Franklin Gothic Demi" pitchFamily="34" charset="0"/>
              </a:rPr>
              <a:t>Adelaide, 29-31 </a:t>
            </a:r>
            <a:r>
              <a:rPr lang="en-US" sz="2200" dirty="0">
                <a:latin typeface="Franklin Gothic Demi" pitchFamily="34" charset="0"/>
              </a:rPr>
              <a:t>August 2012</a:t>
            </a:r>
            <a:endParaRPr lang="en-AU" sz="2200" dirty="0">
              <a:solidFill>
                <a:schemeClr val="accent6">
                  <a:lumMod val="75000"/>
                </a:schemeClr>
              </a:solidFill>
              <a:latin typeface="Franklin Gothic Demi" pitchFamily="34" charset="0"/>
            </a:endParaRPr>
          </a:p>
        </p:txBody>
      </p:sp>
      <p:sp>
        <p:nvSpPr>
          <p:cNvPr id="3" name="Subtitle 2"/>
          <p:cNvSpPr>
            <a:spLocks noGrp="1"/>
          </p:cNvSpPr>
          <p:nvPr>
            <p:ph type="subTitle" idx="1"/>
          </p:nvPr>
        </p:nvSpPr>
        <p:spPr>
          <a:xfrm>
            <a:off x="1763688" y="3645024"/>
            <a:ext cx="5400600" cy="2376264"/>
          </a:xfrm>
        </p:spPr>
        <p:txBody>
          <a:bodyPr>
            <a:normAutofit fontScale="85000" lnSpcReduction="20000"/>
          </a:bodyPr>
          <a:lstStyle/>
          <a:p>
            <a:r>
              <a:rPr lang="en-US" sz="1900" b="1" dirty="0" smtClean="0">
                <a:solidFill>
                  <a:schemeClr val="tx1"/>
                </a:solidFill>
                <a:latin typeface="+mj-lt"/>
              </a:rPr>
              <a:t>Dr Chris Atmore </a:t>
            </a:r>
          </a:p>
          <a:p>
            <a:r>
              <a:rPr lang="en-US" sz="1900" b="1" dirty="0" smtClean="0">
                <a:solidFill>
                  <a:schemeClr val="tx1"/>
                </a:solidFill>
                <a:latin typeface="+mj-lt"/>
              </a:rPr>
              <a:t>Policy Officer </a:t>
            </a:r>
          </a:p>
          <a:p>
            <a:r>
              <a:rPr lang="en-US" sz="1900" b="1" dirty="0" smtClean="0">
                <a:solidFill>
                  <a:schemeClr val="tx1"/>
                </a:solidFill>
                <a:latin typeface="+mj-lt"/>
              </a:rPr>
              <a:t>Federation of Community Legal Centres Vic</a:t>
            </a:r>
          </a:p>
          <a:p>
            <a:r>
              <a:rPr lang="en-US" sz="1900" b="1" dirty="0" smtClean="0">
                <a:solidFill>
                  <a:schemeClr val="tx1"/>
                </a:solidFill>
                <a:latin typeface="+mj-lt"/>
                <a:hlinkClick r:id="rId3"/>
              </a:rPr>
              <a:t>policy@fclc.org.au</a:t>
            </a:r>
            <a:r>
              <a:rPr lang="en-US" sz="1900" b="1" dirty="0" smtClean="0">
                <a:solidFill>
                  <a:schemeClr val="tx1"/>
                </a:solidFill>
                <a:latin typeface="+mj-lt"/>
              </a:rPr>
              <a:t> </a:t>
            </a:r>
          </a:p>
          <a:p>
            <a:endParaRPr lang="en-US" sz="1900" b="1" dirty="0" smtClean="0">
              <a:solidFill>
                <a:schemeClr val="tx1"/>
              </a:solidFill>
              <a:latin typeface="+mj-lt"/>
            </a:endParaRPr>
          </a:p>
          <a:p>
            <a:r>
              <a:rPr lang="en-US" sz="1900" b="1" dirty="0" smtClean="0">
                <a:solidFill>
                  <a:schemeClr val="tx1"/>
                </a:solidFill>
                <a:latin typeface="+mj-lt"/>
              </a:rPr>
              <a:t>Libby Eltringham</a:t>
            </a:r>
          </a:p>
          <a:p>
            <a:r>
              <a:rPr lang="en-US" sz="1900" b="1" dirty="0" smtClean="0">
                <a:solidFill>
                  <a:schemeClr val="tx1"/>
                </a:solidFill>
                <a:latin typeface="+mj-lt"/>
              </a:rPr>
              <a:t>Community Legal Worker</a:t>
            </a:r>
          </a:p>
          <a:p>
            <a:r>
              <a:rPr lang="en-US" sz="1900" b="1" dirty="0" smtClean="0">
                <a:solidFill>
                  <a:schemeClr val="tx1"/>
                </a:solidFill>
                <a:latin typeface="+mj-lt"/>
              </a:rPr>
              <a:t>Domestic Violence Resource Centre Victoria</a:t>
            </a:r>
          </a:p>
          <a:p>
            <a:r>
              <a:rPr lang="en-US" sz="1900" b="1" dirty="0" smtClean="0">
                <a:solidFill>
                  <a:schemeClr val="tx1"/>
                </a:solidFill>
                <a:latin typeface="+mj-lt"/>
                <a:hlinkClick r:id="rId4"/>
              </a:rPr>
              <a:t>leltringham@dvrcv.org.au</a:t>
            </a:r>
            <a:r>
              <a:rPr lang="en-US" sz="1900" b="1" dirty="0" smtClean="0">
                <a:solidFill>
                  <a:schemeClr val="tx1"/>
                </a:solidFill>
                <a:latin typeface="+mj-lt"/>
              </a:rPr>
              <a:t> </a:t>
            </a:r>
          </a:p>
          <a:p>
            <a:endParaRPr lang="en-AU"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rcRect b="578"/>
          <a:stretch>
            <a:fillRect/>
          </a:stretch>
        </p:blipFill>
        <p:spPr bwMode="auto">
          <a:xfrm>
            <a:off x="251520" y="4636732"/>
            <a:ext cx="1944216" cy="179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CLC LOGO colour.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15696" y="4645228"/>
            <a:ext cx="1904776" cy="1800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2586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Victorian Systemic Review of Family Violence Deaths</a:t>
            </a:r>
            <a:endParaRPr lang="en-AU" dirty="0"/>
          </a:p>
        </p:txBody>
      </p:sp>
      <p:sp>
        <p:nvSpPr>
          <p:cNvPr id="3" name="Content Placeholder 2"/>
          <p:cNvSpPr>
            <a:spLocks noGrp="1"/>
          </p:cNvSpPr>
          <p:nvPr>
            <p:ph idx="1"/>
          </p:nvPr>
        </p:nvSpPr>
        <p:spPr/>
        <p:txBody>
          <a:bodyPr/>
          <a:lstStyle/>
          <a:p>
            <a:endParaRPr lang="en-AU" dirty="0" smtClean="0"/>
          </a:p>
          <a:p>
            <a:r>
              <a:rPr lang="en-AU" dirty="0" smtClean="0"/>
              <a:t>Conducted by State Coroner’s Office = </a:t>
            </a:r>
            <a:br>
              <a:rPr lang="en-AU" dirty="0" smtClean="0"/>
            </a:br>
            <a:r>
              <a:rPr lang="en-AU" dirty="0" smtClean="0"/>
              <a:t>Coroner’s Prevention Unit + State Coroner  </a:t>
            </a:r>
          </a:p>
          <a:p>
            <a:r>
              <a:rPr lang="en-AU" dirty="0" smtClean="0"/>
              <a:t>Supported by Systemic Review of FV Deaths Reference Group</a:t>
            </a:r>
            <a:endParaRPr lang="en-AU" dirty="0"/>
          </a:p>
        </p:txBody>
      </p:sp>
    </p:spTree>
    <p:extLst>
      <p:ext uri="{BB962C8B-B14F-4D97-AF65-F5344CB8AC3E}">
        <p14:creationId xmlns:p14="http://schemas.microsoft.com/office/powerpoint/2010/main" val="1060210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Aims of the Review</a:t>
            </a:r>
            <a:endParaRPr lang="en-AU" dirty="0"/>
          </a:p>
        </p:txBody>
      </p:sp>
      <p:sp>
        <p:nvSpPr>
          <p:cNvPr id="3" name="Content Placeholder 2"/>
          <p:cNvSpPr>
            <a:spLocks noGrp="1"/>
          </p:cNvSpPr>
          <p:nvPr>
            <p:ph idx="1"/>
          </p:nvPr>
        </p:nvSpPr>
        <p:spPr/>
        <p:txBody>
          <a:bodyPr>
            <a:normAutofit/>
          </a:bodyPr>
          <a:lstStyle/>
          <a:p>
            <a:r>
              <a:rPr lang="en-AU" dirty="0" smtClean="0"/>
              <a:t>To examine the context in which FV deaths occur</a:t>
            </a:r>
          </a:p>
          <a:p>
            <a:r>
              <a:rPr lang="en-AU" dirty="0" smtClean="0"/>
              <a:t>To examine risk factors associated with FV</a:t>
            </a:r>
          </a:p>
          <a:p>
            <a:r>
              <a:rPr lang="en-AU" dirty="0" smtClean="0"/>
              <a:t>To </a:t>
            </a:r>
            <a:r>
              <a:rPr lang="en-AU" dirty="0"/>
              <a:t>examine current systemic responses to </a:t>
            </a:r>
            <a:r>
              <a:rPr lang="en-AU" dirty="0" smtClean="0"/>
              <a:t>FV</a:t>
            </a:r>
          </a:p>
          <a:p>
            <a:r>
              <a:rPr lang="en-AU" dirty="0" smtClean="0"/>
              <a:t>To </a:t>
            </a:r>
            <a:r>
              <a:rPr lang="en-AU" dirty="0"/>
              <a:t>identify patterns in FV-related </a:t>
            </a:r>
            <a:r>
              <a:rPr lang="en-AU" dirty="0" smtClean="0"/>
              <a:t>deaths</a:t>
            </a:r>
          </a:p>
          <a:p>
            <a:r>
              <a:rPr lang="en-AU" dirty="0" smtClean="0"/>
              <a:t>To </a:t>
            </a:r>
            <a:r>
              <a:rPr lang="en-AU" dirty="0"/>
              <a:t>formulate recommendations for the investigation, intervention and prevention of </a:t>
            </a:r>
            <a:r>
              <a:rPr lang="en-AU" dirty="0" smtClean="0"/>
              <a:t>Family Violence </a:t>
            </a:r>
            <a:endParaRPr lang="en-AU" dirty="0"/>
          </a:p>
        </p:txBody>
      </p:sp>
    </p:spTree>
    <p:extLst>
      <p:ext uri="{BB962C8B-B14F-4D97-AF65-F5344CB8AC3E}">
        <p14:creationId xmlns:p14="http://schemas.microsoft.com/office/powerpoint/2010/main" val="208117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Role of Coroner’s Prevention Unit</a:t>
            </a:r>
            <a:endParaRPr lang="en-AU" dirty="0"/>
          </a:p>
        </p:txBody>
      </p:sp>
      <p:sp>
        <p:nvSpPr>
          <p:cNvPr id="3" name="Content Placeholder 2"/>
          <p:cNvSpPr>
            <a:spLocks noGrp="1"/>
          </p:cNvSpPr>
          <p:nvPr>
            <p:ph idx="1"/>
          </p:nvPr>
        </p:nvSpPr>
        <p:spPr/>
        <p:txBody>
          <a:bodyPr>
            <a:normAutofit/>
          </a:bodyPr>
          <a:lstStyle/>
          <a:p>
            <a:r>
              <a:rPr lang="en-AU" dirty="0" smtClean="0"/>
              <a:t>Review individual cases of FV deaths</a:t>
            </a:r>
          </a:p>
          <a:p>
            <a:r>
              <a:rPr lang="en-AU" dirty="0" smtClean="0"/>
              <a:t>Create a data set of FV deaths</a:t>
            </a:r>
          </a:p>
          <a:p>
            <a:r>
              <a:rPr lang="en-AU" dirty="0" smtClean="0"/>
              <a:t>Provide information to coroners relating to FV</a:t>
            </a:r>
          </a:p>
          <a:p>
            <a:r>
              <a:rPr lang="en-AU" dirty="0" smtClean="0"/>
              <a:t>Assist coroners in the development of prevention recommendations</a:t>
            </a:r>
          </a:p>
          <a:p>
            <a:r>
              <a:rPr lang="en-AU" dirty="0" smtClean="0"/>
              <a:t>Assist in monitoring and evaluation of recommendations</a:t>
            </a:r>
            <a:endParaRPr lang="en-AU" dirty="0"/>
          </a:p>
        </p:txBody>
      </p:sp>
    </p:spTree>
    <p:extLst>
      <p:ext uri="{BB962C8B-B14F-4D97-AF65-F5344CB8AC3E}">
        <p14:creationId xmlns:p14="http://schemas.microsoft.com/office/powerpoint/2010/main" val="2167395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Role of Reference Group</a:t>
            </a:r>
            <a:endParaRPr lang="en-AU" dirty="0"/>
          </a:p>
        </p:txBody>
      </p:sp>
      <p:sp>
        <p:nvSpPr>
          <p:cNvPr id="3" name="Content Placeholder 2"/>
          <p:cNvSpPr>
            <a:spLocks noGrp="1"/>
          </p:cNvSpPr>
          <p:nvPr>
            <p:ph idx="1"/>
          </p:nvPr>
        </p:nvSpPr>
        <p:spPr/>
        <p:txBody>
          <a:bodyPr>
            <a:normAutofit/>
          </a:bodyPr>
          <a:lstStyle/>
          <a:p>
            <a:r>
              <a:rPr lang="en-AU" dirty="0" smtClean="0"/>
              <a:t>Provide advice and information on systemic opportunities and barriers </a:t>
            </a:r>
          </a:p>
          <a:p>
            <a:r>
              <a:rPr lang="en-AU" dirty="0" smtClean="0"/>
              <a:t>Provide opportunities to consult with individuals in areas of expertise </a:t>
            </a:r>
          </a:p>
          <a:p>
            <a:r>
              <a:rPr lang="en-AU" dirty="0" smtClean="0"/>
              <a:t>Offer broad sector representation </a:t>
            </a:r>
          </a:p>
          <a:p>
            <a:r>
              <a:rPr lang="en-AU" dirty="0" smtClean="0"/>
              <a:t>Facilitate collaboration, communication and cooperation among members</a:t>
            </a:r>
            <a:endParaRPr lang="en-AU" dirty="0"/>
          </a:p>
        </p:txBody>
      </p:sp>
    </p:spTree>
    <p:extLst>
      <p:ext uri="{BB962C8B-B14F-4D97-AF65-F5344CB8AC3E}">
        <p14:creationId xmlns:p14="http://schemas.microsoft.com/office/powerpoint/2010/main" val="792135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Cases &amp; findings</a:t>
            </a:r>
            <a:endParaRPr lang="en-AU" dirty="0"/>
          </a:p>
        </p:txBody>
      </p:sp>
      <p:sp>
        <p:nvSpPr>
          <p:cNvPr id="3" name="Content Placeholder 2"/>
          <p:cNvSpPr>
            <a:spLocks noGrp="1"/>
          </p:cNvSpPr>
          <p:nvPr>
            <p:ph idx="1"/>
          </p:nvPr>
        </p:nvSpPr>
        <p:spPr>
          <a:xfrm>
            <a:off x="467544" y="1567333"/>
            <a:ext cx="8435280" cy="4525963"/>
          </a:xfrm>
        </p:spPr>
        <p:txBody>
          <a:bodyPr>
            <a:normAutofit fontScale="25000" lnSpcReduction="20000"/>
          </a:bodyPr>
          <a:lstStyle/>
          <a:p>
            <a:pPr marL="0" indent="0">
              <a:buNone/>
            </a:pPr>
            <a:r>
              <a:rPr lang="en-AU" sz="8000" b="1" dirty="0"/>
              <a:t>Coroners Court of Victoria Annual Report 2010-2011: </a:t>
            </a:r>
          </a:p>
          <a:p>
            <a:r>
              <a:rPr lang="en-AU" sz="8000" dirty="0" smtClean="0"/>
              <a:t>1/1/09 – 30/6/11:</a:t>
            </a:r>
          </a:p>
          <a:p>
            <a:pPr lvl="1"/>
            <a:r>
              <a:rPr lang="en-AU" sz="7600" dirty="0" smtClean="0"/>
              <a:t>150 </a:t>
            </a:r>
            <a:r>
              <a:rPr lang="en-AU" sz="7600" dirty="0"/>
              <a:t>suspected homicides in Victoria </a:t>
            </a:r>
            <a:endParaRPr lang="en-AU" sz="7600" dirty="0" smtClean="0"/>
          </a:p>
          <a:p>
            <a:pPr lvl="1"/>
            <a:r>
              <a:rPr lang="en-AU" sz="7600" dirty="0" smtClean="0"/>
              <a:t>of </a:t>
            </a:r>
            <a:r>
              <a:rPr lang="en-AU" sz="7600" dirty="0"/>
              <a:t>these, 41.3</a:t>
            </a:r>
            <a:r>
              <a:rPr lang="en-AU" sz="7600" dirty="0" smtClean="0"/>
              <a:t>% / n62 identified </a:t>
            </a:r>
            <a:r>
              <a:rPr lang="en-AU" sz="7600" dirty="0"/>
              <a:t>as relevant to the VSRFVD.</a:t>
            </a:r>
          </a:p>
          <a:p>
            <a:pPr lvl="2"/>
            <a:r>
              <a:rPr lang="en-AU" sz="7600" dirty="0"/>
              <a:t>45.2% =  intimate partner homicides </a:t>
            </a:r>
          </a:p>
          <a:p>
            <a:pPr lvl="2"/>
            <a:r>
              <a:rPr lang="en-AU" sz="7600" dirty="0"/>
              <a:t>33.8% = </a:t>
            </a:r>
            <a:r>
              <a:rPr lang="en-AU" sz="7600" dirty="0" smtClean="0"/>
              <a:t>parent-child </a:t>
            </a:r>
            <a:r>
              <a:rPr lang="en-AU" sz="7600" dirty="0"/>
              <a:t>homicides </a:t>
            </a:r>
          </a:p>
          <a:p>
            <a:pPr lvl="2"/>
            <a:r>
              <a:rPr lang="en-AU" sz="7600" dirty="0"/>
              <a:t>21% </a:t>
            </a:r>
            <a:r>
              <a:rPr lang="en-AU" sz="7600" dirty="0" smtClean="0"/>
              <a:t>(n13) </a:t>
            </a:r>
            <a:r>
              <a:rPr lang="en-AU" sz="7600" dirty="0"/>
              <a:t>homicides = other familial relationships or occurred in a context of family violence (i.e. involving a bystander to family violence</a:t>
            </a:r>
            <a:r>
              <a:rPr lang="en-AU" sz="7600" dirty="0" smtClean="0"/>
              <a:t>)</a:t>
            </a:r>
            <a:endParaRPr lang="en-AU" sz="7600" dirty="0"/>
          </a:p>
          <a:p>
            <a:r>
              <a:rPr lang="en-AU" sz="8000" dirty="0"/>
              <a:t>2010-11: nine case review reports completed; one as an inquest finding in April 2011.</a:t>
            </a:r>
          </a:p>
          <a:p>
            <a:endParaRPr lang="en-AU" sz="8000" dirty="0"/>
          </a:p>
          <a:p>
            <a:pPr marL="0" indent="0">
              <a:buNone/>
            </a:pPr>
            <a:r>
              <a:rPr lang="en-AU" sz="8000" b="1" dirty="0"/>
              <a:t>2011-2012: </a:t>
            </a:r>
            <a:endParaRPr lang="en-AU" sz="8000" b="1" dirty="0" smtClean="0"/>
          </a:p>
          <a:p>
            <a:r>
              <a:rPr lang="en-AU" sz="8000" dirty="0" smtClean="0"/>
              <a:t>Coroners </a:t>
            </a:r>
            <a:r>
              <a:rPr lang="en-AU" sz="8000" dirty="0"/>
              <a:t>Court </a:t>
            </a:r>
            <a:r>
              <a:rPr lang="en-AU" sz="8000" dirty="0" smtClean="0"/>
              <a:t>of Victoria has </a:t>
            </a:r>
            <a:r>
              <a:rPr lang="en-AU" sz="8000" dirty="0"/>
              <a:t>posted findings of 11 family violence investigations dated 16/8/11 – 27/7/12</a:t>
            </a:r>
          </a:p>
          <a:p>
            <a:pPr lvl="1"/>
            <a:r>
              <a:rPr lang="en-AU" sz="8000" dirty="0"/>
              <a:t>10 findings result of Inquest (1 x not as part of  VSRFVD)</a:t>
            </a:r>
          </a:p>
          <a:p>
            <a:pPr lvl="1"/>
            <a:r>
              <a:rPr lang="en-AU" sz="8000" dirty="0"/>
              <a:t>1 without Inquest</a:t>
            </a:r>
          </a:p>
          <a:p>
            <a:pPr marL="0" indent="0" algn="ctr">
              <a:buNone/>
            </a:pPr>
            <a:endParaRPr lang="en-AU" sz="6400" dirty="0" smtClean="0">
              <a:hlinkClick r:id="rId3"/>
            </a:endParaRPr>
          </a:p>
          <a:p>
            <a:pPr marL="0" indent="0" algn="ctr">
              <a:buNone/>
            </a:pPr>
            <a:r>
              <a:rPr lang="en-AU" sz="6400" dirty="0" smtClean="0">
                <a:hlinkClick r:id="rId3"/>
              </a:rPr>
              <a:t>http</a:t>
            </a:r>
            <a:r>
              <a:rPr lang="en-AU" sz="6400" dirty="0">
                <a:hlinkClick r:id="rId3"/>
              </a:rPr>
              <a:t>://www.coronerscourt.vic.gov.au/home/investigations/family+violence+investigations/</a:t>
            </a:r>
            <a:r>
              <a:rPr lang="en-AU" sz="6400" dirty="0"/>
              <a:t>  </a:t>
            </a:r>
          </a:p>
          <a:p>
            <a:endParaRPr lang="en-AU" dirty="0"/>
          </a:p>
        </p:txBody>
      </p:sp>
    </p:spTree>
    <p:extLst>
      <p:ext uri="{BB962C8B-B14F-4D97-AF65-F5344CB8AC3E}">
        <p14:creationId xmlns:p14="http://schemas.microsoft.com/office/powerpoint/2010/main" val="969303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Osborne Findings </a:t>
            </a:r>
            <a:endParaRPr lang="en-AU" dirty="0"/>
          </a:p>
        </p:txBody>
      </p:sp>
      <p:sp>
        <p:nvSpPr>
          <p:cNvPr id="3" name="Content Placeholder 2"/>
          <p:cNvSpPr>
            <a:spLocks noGrp="1"/>
          </p:cNvSpPr>
          <p:nvPr>
            <p:ph idx="1"/>
          </p:nvPr>
        </p:nvSpPr>
        <p:spPr/>
        <p:txBody>
          <a:bodyPr>
            <a:normAutofit lnSpcReduction="10000"/>
          </a:bodyPr>
          <a:lstStyle/>
          <a:p>
            <a:pPr marL="0" indent="0">
              <a:buNone/>
            </a:pPr>
            <a:r>
              <a:rPr lang="en-AU" dirty="0" smtClean="0"/>
              <a:t>May 2012  - Victorian Coroner Judge Jennifer </a:t>
            </a:r>
            <a:r>
              <a:rPr lang="en-AU" dirty="0" err="1" smtClean="0"/>
              <a:t>Coate</a:t>
            </a:r>
            <a:r>
              <a:rPr lang="en-AU" dirty="0" smtClean="0"/>
              <a:t> delivered her findings of an inquest into a family violence murder/ suicide in Victoria. </a:t>
            </a:r>
          </a:p>
          <a:p>
            <a:pPr marL="0" indent="0">
              <a:buNone/>
            </a:pPr>
            <a:endParaRPr lang="en-AU" dirty="0" smtClean="0"/>
          </a:p>
          <a:p>
            <a:pPr marL="0" indent="0">
              <a:buNone/>
            </a:pPr>
            <a:r>
              <a:rPr lang="en-AU" dirty="0" smtClean="0"/>
              <a:t>On the 10th of April 2010, in Melbourne’s north, Rajesh Osborne shot his nine year old son </a:t>
            </a:r>
            <a:r>
              <a:rPr lang="en-AU" dirty="0" err="1" smtClean="0"/>
              <a:t>Jarius</a:t>
            </a:r>
            <a:r>
              <a:rPr lang="en-AU" dirty="0" smtClean="0"/>
              <a:t>, his two daughters, twelve year old Asia and Grace who was seven, before he shot himself.</a:t>
            </a:r>
          </a:p>
          <a:p>
            <a:pPr marL="0" indent="0">
              <a:buNone/>
            </a:pPr>
            <a:r>
              <a:rPr lang="en-AU" dirty="0" smtClean="0"/>
              <a:t> </a:t>
            </a:r>
          </a:p>
        </p:txBody>
      </p:sp>
    </p:spTree>
    <p:extLst>
      <p:ext uri="{BB962C8B-B14F-4D97-AF65-F5344CB8AC3E}">
        <p14:creationId xmlns:p14="http://schemas.microsoft.com/office/powerpoint/2010/main" val="4164990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Osborne Findings</a:t>
            </a:r>
            <a:endParaRPr lang="en-AU" dirty="0"/>
          </a:p>
        </p:txBody>
      </p:sp>
      <p:sp>
        <p:nvSpPr>
          <p:cNvPr id="3" name="Content Placeholder 2"/>
          <p:cNvSpPr>
            <a:spLocks noGrp="1"/>
          </p:cNvSpPr>
          <p:nvPr>
            <p:ph idx="1"/>
          </p:nvPr>
        </p:nvSpPr>
        <p:spPr/>
        <p:txBody>
          <a:bodyPr>
            <a:normAutofit fontScale="85000" lnSpcReduction="20000"/>
          </a:bodyPr>
          <a:lstStyle/>
          <a:p>
            <a:pPr marL="0" indent="0">
              <a:buNone/>
            </a:pPr>
            <a:r>
              <a:rPr lang="en-AU" dirty="0" smtClean="0"/>
              <a:t>In delivering her findings, the Coroner read an edited version of Raj Osborne’s suicide note, which she said was </a:t>
            </a:r>
            <a:r>
              <a:rPr lang="en-AU" i="1" dirty="0" smtClean="0"/>
              <a:t>“full of vitriol and anger” </a:t>
            </a:r>
            <a:r>
              <a:rPr lang="en-AU" dirty="0" smtClean="0"/>
              <a:t>towards his former partner, who was not the children’s biological mother.</a:t>
            </a:r>
          </a:p>
          <a:p>
            <a:pPr marL="0" indent="0">
              <a:buNone/>
            </a:pPr>
            <a:r>
              <a:rPr lang="en-AU" dirty="0" smtClean="0"/>
              <a:t> </a:t>
            </a:r>
          </a:p>
          <a:p>
            <a:pPr marL="0" indent="0">
              <a:buNone/>
            </a:pPr>
            <a:r>
              <a:rPr lang="en-AU" dirty="0" smtClean="0"/>
              <a:t>The Judge further stated: </a:t>
            </a:r>
          </a:p>
          <a:p>
            <a:pPr marL="400050" lvl="1" indent="0">
              <a:buNone/>
            </a:pPr>
            <a:r>
              <a:rPr lang="en-AU" i="1" dirty="0" smtClean="0"/>
              <a:t>Whilst the horror of what happened here is mercifully rare, the sentiment expressed by Mr Osborne is not … this note bears the hallmarks of the family violence perpetrator who fails or refuses or is unable to take responsibility for his actions and indeed blames his horrendous final acts of violence against his children and himself on someone else for causing or provoking his actions.</a:t>
            </a:r>
          </a:p>
          <a:p>
            <a:endParaRPr lang="en-AU" dirty="0" smtClean="0"/>
          </a:p>
          <a:p>
            <a:endParaRPr lang="en-AU" dirty="0"/>
          </a:p>
        </p:txBody>
      </p:sp>
    </p:spTree>
    <p:extLst>
      <p:ext uri="{BB962C8B-B14F-4D97-AF65-F5344CB8AC3E}">
        <p14:creationId xmlns:p14="http://schemas.microsoft.com/office/powerpoint/2010/main" val="2852098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Challenges</a:t>
            </a:r>
            <a:endParaRPr lang="en-AU" dirty="0"/>
          </a:p>
        </p:txBody>
      </p:sp>
      <p:sp>
        <p:nvSpPr>
          <p:cNvPr id="3" name="Content Placeholder 2"/>
          <p:cNvSpPr>
            <a:spLocks noGrp="1"/>
          </p:cNvSpPr>
          <p:nvPr>
            <p:ph idx="1"/>
          </p:nvPr>
        </p:nvSpPr>
        <p:spPr/>
        <p:txBody>
          <a:bodyPr/>
          <a:lstStyle/>
          <a:p>
            <a:r>
              <a:rPr lang="en-AU" dirty="0" smtClean="0"/>
              <a:t>Coroner-headed FV/DV Death Reviews are only as good as the coronial system </a:t>
            </a:r>
            <a:r>
              <a:rPr lang="en-AU" dirty="0" err="1" smtClean="0"/>
              <a:t>eg</a:t>
            </a:r>
            <a:r>
              <a:rPr lang="en-AU" dirty="0" smtClean="0"/>
              <a:t> implementation of recommendations</a:t>
            </a:r>
          </a:p>
          <a:p>
            <a:r>
              <a:rPr lang="en-AU" dirty="0" smtClean="0"/>
              <a:t>CPU’s family violence work is currently unfunded</a:t>
            </a:r>
          </a:p>
          <a:p>
            <a:r>
              <a:rPr lang="en-AU" dirty="0" smtClean="0"/>
              <a:t>VSRFVD is not statutory</a:t>
            </a:r>
          </a:p>
          <a:p>
            <a:pPr>
              <a:buNone/>
            </a:pPr>
            <a:endParaRPr lang="en-AU" dirty="0"/>
          </a:p>
        </p:txBody>
      </p:sp>
    </p:spTree>
    <p:extLst>
      <p:ext uri="{BB962C8B-B14F-4D97-AF65-F5344CB8AC3E}">
        <p14:creationId xmlns:p14="http://schemas.microsoft.com/office/powerpoint/2010/main" val="3015420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Outline</a:t>
            </a:r>
            <a:endParaRPr lang="en-AU" dirty="0"/>
          </a:p>
        </p:txBody>
      </p:sp>
      <p:sp>
        <p:nvSpPr>
          <p:cNvPr id="3" name="Content Placeholder 2"/>
          <p:cNvSpPr>
            <a:spLocks noGrp="1"/>
          </p:cNvSpPr>
          <p:nvPr>
            <p:ph idx="1"/>
          </p:nvPr>
        </p:nvSpPr>
        <p:spPr/>
        <p:txBody>
          <a:bodyPr/>
          <a:lstStyle/>
          <a:p>
            <a:pPr>
              <a:lnSpc>
                <a:spcPct val="150000"/>
              </a:lnSpc>
            </a:pPr>
            <a:r>
              <a:rPr lang="en-AU" dirty="0" smtClean="0"/>
              <a:t>Background and context</a:t>
            </a:r>
          </a:p>
          <a:p>
            <a:pPr>
              <a:lnSpc>
                <a:spcPct val="150000"/>
              </a:lnSpc>
            </a:pPr>
            <a:r>
              <a:rPr lang="en-AU" dirty="0" smtClean="0"/>
              <a:t>Victorian Systemic Review of Family Violence Deaths</a:t>
            </a:r>
          </a:p>
          <a:p>
            <a:pPr>
              <a:lnSpc>
                <a:spcPct val="150000"/>
              </a:lnSpc>
            </a:pPr>
            <a:r>
              <a:rPr lang="en-AU" dirty="0" smtClean="0"/>
              <a:t>Impressions and challenges</a:t>
            </a:r>
            <a:endParaRPr lang="en-AU" dirty="0"/>
          </a:p>
        </p:txBody>
      </p:sp>
    </p:spTree>
    <p:extLst>
      <p:ext uri="{BB962C8B-B14F-4D97-AF65-F5344CB8AC3E}">
        <p14:creationId xmlns:p14="http://schemas.microsoft.com/office/powerpoint/2010/main" val="3872724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smtClean="0"/>
              <a:t>Background to VSRFVD</a:t>
            </a:r>
            <a:endParaRPr lang="en-AU" dirty="0"/>
          </a:p>
        </p:txBody>
      </p:sp>
      <p:sp>
        <p:nvSpPr>
          <p:cNvPr id="3" name="Content Placeholder 2"/>
          <p:cNvSpPr>
            <a:spLocks noGrp="1"/>
          </p:cNvSpPr>
          <p:nvPr>
            <p:ph idx="1"/>
          </p:nvPr>
        </p:nvSpPr>
        <p:spPr>
          <a:xfrm>
            <a:off x="457200" y="1600200"/>
            <a:ext cx="8363272" cy="4853136"/>
          </a:xfrm>
        </p:spPr>
        <p:txBody>
          <a:bodyPr>
            <a:noAutofit/>
          </a:bodyPr>
          <a:lstStyle/>
          <a:p>
            <a:pPr marL="0" indent="0">
              <a:buNone/>
            </a:pPr>
            <a:r>
              <a:rPr lang="en-AU" sz="2800" b="1" dirty="0" smtClean="0"/>
              <a:t>History of activism in Victoria leading to VSRFVD:</a:t>
            </a:r>
            <a:endParaRPr lang="en-AU" sz="2400" b="1" dirty="0" smtClean="0"/>
          </a:p>
          <a:p>
            <a:r>
              <a:rPr lang="en-AU" sz="2000" b="1" dirty="0" smtClean="0"/>
              <a:t>2001 </a:t>
            </a:r>
            <a:r>
              <a:rPr lang="en-AU" sz="2000" dirty="0" smtClean="0"/>
              <a:t>- DVRCV and VWRADVS (ex- DV Vic) urged Victorian Attorney General Rob Hulls  to review legal responses to family violence</a:t>
            </a:r>
          </a:p>
          <a:p>
            <a:pPr marL="0" indent="0">
              <a:buNone/>
            </a:pPr>
            <a:endParaRPr lang="en-AU" sz="2000" dirty="0" smtClean="0"/>
          </a:p>
          <a:p>
            <a:r>
              <a:rPr lang="en-AU" sz="2000" b="1" dirty="0" smtClean="0"/>
              <a:t>2002 - </a:t>
            </a:r>
            <a:r>
              <a:rPr lang="en-AU" sz="2000" dirty="0" smtClean="0"/>
              <a:t>AG made  a referral to the Victorian Law Reform Commission for a review of family violence laws; project commenced August 2003.</a:t>
            </a:r>
          </a:p>
          <a:p>
            <a:endParaRPr lang="en-AU" sz="2000" dirty="0" smtClean="0"/>
          </a:p>
          <a:p>
            <a:r>
              <a:rPr lang="en-AU" sz="2000" b="1" dirty="0" smtClean="0"/>
              <a:t>2003-2005 - </a:t>
            </a:r>
            <a:r>
              <a:rPr lang="en-AU" sz="2000" dirty="0" smtClean="0"/>
              <a:t>VLRC Consultation Paper released. Submissions called for and consultation process undertaken.</a:t>
            </a:r>
          </a:p>
          <a:p>
            <a:pPr marL="0" indent="0">
              <a:buNone/>
            </a:pPr>
            <a:r>
              <a:rPr lang="en-AU" sz="2000" dirty="0" smtClean="0"/>
              <a:t> </a:t>
            </a:r>
          </a:p>
          <a:p>
            <a:r>
              <a:rPr lang="en-AU" sz="2000" b="1" dirty="0" smtClean="0"/>
              <a:t>2006</a:t>
            </a:r>
            <a:r>
              <a:rPr lang="en-AU" sz="2000" dirty="0" smtClean="0"/>
              <a:t> - VLRC research and consultation resulted in Final Report that contained 153 legislative and system recommendations. The AG tabled the report in parliament on 1 March 2006. </a:t>
            </a:r>
            <a:r>
              <a:rPr lang="en-AU" sz="2000" dirty="0" smtClean="0">
                <a:solidFill>
                  <a:schemeClr val="accent6">
                    <a:lumMod val="75000"/>
                  </a:schemeClr>
                </a:solidFill>
              </a:rPr>
              <a:t> </a:t>
            </a:r>
          </a:p>
          <a:p>
            <a:endParaRPr lang="en-AU" sz="2400" dirty="0" smtClean="0"/>
          </a:p>
          <a:p>
            <a:endParaRPr lang="en-AU" sz="2400" dirty="0"/>
          </a:p>
        </p:txBody>
      </p:sp>
    </p:spTree>
    <p:extLst>
      <p:ext uri="{BB962C8B-B14F-4D97-AF65-F5344CB8AC3E}">
        <p14:creationId xmlns:p14="http://schemas.microsoft.com/office/powerpoint/2010/main" val="2405923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 to VSRFVD</a:t>
            </a:r>
            <a:endParaRPr lang="en-AU" dirty="0"/>
          </a:p>
        </p:txBody>
      </p:sp>
      <p:sp>
        <p:nvSpPr>
          <p:cNvPr id="3" name="Content Placeholder 2"/>
          <p:cNvSpPr>
            <a:spLocks noGrp="1"/>
          </p:cNvSpPr>
          <p:nvPr>
            <p:ph idx="1"/>
          </p:nvPr>
        </p:nvSpPr>
        <p:spPr/>
        <p:txBody>
          <a:bodyPr>
            <a:normAutofit fontScale="55000" lnSpcReduction="20000"/>
          </a:bodyPr>
          <a:lstStyle/>
          <a:p>
            <a:pPr marL="0" indent="0">
              <a:buNone/>
            </a:pPr>
            <a:r>
              <a:rPr lang="en-AU" sz="5100" b="1" dirty="0" smtClean="0"/>
              <a:t>VLRC Final Report </a:t>
            </a:r>
          </a:p>
          <a:p>
            <a:pPr marL="0" indent="0">
              <a:buNone/>
            </a:pPr>
            <a:endParaRPr lang="en-AU" sz="5100" b="1" dirty="0" smtClean="0"/>
          </a:p>
          <a:p>
            <a:r>
              <a:rPr lang="en-AU" sz="4400" dirty="0" smtClean="0"/>
              <a:t>Recommendation 148:</a:t>
            </a:r>
          </a:p>
          <a:p>
            <a:pPr lvl="1"/>
            <a:r>
              <a:rPr lang="en-AU" sz="4400" i="1" dirty="0" smtClean="0"/>
              <a:t>In consultation with the State Coroner, the Statewide Steering Committee to Reduce Family Violence should investigate and make recommendations to the government regarding the creation of a family violence death review committee in Victoria. </a:t>
            </a:r>
          </a:p>
          <a:p>
            <a:pPr lvl="1"/>
            <a:endParaRPr lang="en-AU" sz="4400" dirty="0" smtClean="0"/>
          </a:p>
          <a:p>
            <a:r>
              <a:rPr lang="en-AU" sz="4400" dirty="0"/>
              <a:t>NGO’s (led by FCLC and DV Vic) </a:t>
            </a:r>
            <a:r>
              <a:rPr lang="en-AU" sz="4400" dirty="0" smtClean="0"/>
              <a:t>set up Victorian Family Violence Justice Reform Campaign, lobbying for adoption </a:t>
            </a:r>
            <a:r>
              <a:rPr lang="en-AU" sz="4400" dirty="0"/>
              <a:t>of ‘The Whole Package’ of </a:t>
            </a:r>
            <a:r>
              <a:rPr lang="en-AU" sz="4400" dirty="0" smtClean="0"/>
              <a:t>VLRC recommendations by </a:t>
            </a:r>
            <a:r>
              <a:rPr lang="en-AU" sz="4400" dirty="0"/>
              <a:t>Govt.</a:t>
            </a:r>
          </a:p>
          <a:p>
            <a:endParaRPr lang="en-AU" dirty="0"/>
          </a:p>
        </p:txBody>
      </p:sp>
    </p:spTree>
    <p:extLst>
      <p:ext uri="{BB962C8B-B14F-4D97-AF65-F5344CB8AC3E}">
        <p14:creationId xmlns:p14="http://schemas.microsoft.com/office/powerpoint/2010/main" val="4287697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 to VSRFVD</a:t>
            </a:r>
            <a:endParaRPr lang="en-AU" dirty="0"/>
          </a:p>
        </p:txBody>
      </p:sp>
      <p:sp>
        <p:nvSpPr>
          <p:cNvPr id="3" name="Content Placeholder 2"/>
          <p:cNvSpPr>
            <a:spLocks noGrp="1"/>
          </p:cNvSpPr>
          <p:nvPr>
            <p:ph idx="1"/>
          </p:nvPr>
        </p:nvSpPr>
        <p:spPr>
          <a:xfrm>
            <a:off x="457200" y="1600200"/>
            <a:ext cx="8229600" cy="4853136"/>
          </a:xfrm>
        </p:spPr>
        <p:txBody>
          <a:bodyPr>
            <a:normAutofit/>
          </a:bodyPr>
          <a:lstStyle/>
          <a:p>
            <a:r>
              <a:rPr lang="en-AU" b="1" dirty="0" smtClean="0"/>
              <a:t>2006</a:t>
            </a:r>
            <a:r>
              <a:rPr lang="en-AU" dirty="0" smtClean="0"/>
              <a:t> –Statewide Steering Committee to Reduce Family Violence – establishes  a  Working Group to explore a model for FVDR</a:t>
            </a:r>
          </a:p>
          <a:p>
            <a:endParaRPr lang="en-AU" dirty="0" smtClean="0"/>
          </a:p>
          <a:p>
            <a:r>
              <a:rPr lang="en-AU" b="1" dirty="0" smtClean="0"/>
              <a:t>2009</a:t>
            </a:r>
            <a:r>
              <a:rPr lang="en-AU" dirty="0" smtClean="0"/>
              <a:t>  -AG announces  plans for Victorian Systemic Review of Family Violence Deaths within the Coroners Court of Victoria </a:t>
            </a:r>
          </a:p>
          <a:p>
            <a:pPr lvl="1"/>
            <a:r>
              <a:rPr lang="en-AU" dirty="0" smtClean="0"/>
              <a:t>Coroners Prevention Unit operational </a:t>
            </a:r>
          </a:p>
          <a:p>
            <a:pPr lvl="1"/>
            <a:r>
              <a:rPr lang="en-AU" dirty="0" smtClean="0"/>
              <a:t>VSRFVD Reference Group established</a:t>
            </a:r>
          </a:p>
          <a:p>
            <a:pPr lvl="1"/>
            <a:endParaRPr lang="en-AU" dirty="0" smtClean="0"/>
          </a:p>
          <a:p>
            <a:endParaRPr lang="en-AU" dirty="0"/>
          </a:p>
        </p:txBody>
      </p:sp>
    </p:spTree>
    <p:extLst>
      <p:ext uri="{BB962C8B-B14F-4D97-AF65-F5344CB8AC3E}">
        <p14:creationId xmlns:p14="http://schemas.microsoft.com/office/powerpoint/2010/main" val="140423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 to VSRFVD</a:t>
            </a:r>
            <a:endParaRPr lang="en-AU" dirty="0"/>
          </a:p>
        </p:txBody>
      </p:sp>
      <p:sp>
        <p:nvSpPr>
          <p:cNvPr id="3" name="Content Placeholder 2"/>
          <p:cNvSpPr>
            <a:spLocks noGrp="1"/>
          </p:cNvSpPr>
          <p:nvPr>
            <p:ph idx="1"/>
          </p:nvPr>
        </p:nvSpPr>
        <p:spPr/>
        <p:txBody>
          <a:bodyPr>
            <a:normAutofit lnSpcReduction="10000"/>
          </a:bodyPr>
          <a:lstStyle/>
          <a:p>
            <a:r>
              <a:rPr lang="en-AU" b="1" dirty="0" smtClean="0"/>
              <a:t>2011 - </a:t>
            </a:r>
            <a:r>
              <a:rPr lang="en-AU" dirty="0" smtClean="0"/>
              <a:t>First inquests held under the review: </a:t>
            </a:r>
          </a:p>
          <a:p>
            <a:pPr lvl="1"/>
            <a:r>
              <a:rPr lang="en-AU" dirty="0" smtClean="0"/>
              <a:t>findings posted on Coroners Court-dedicated family violence page on website from June 2012.</a:t>
            </a:r>
          </a:p>
          <a:p>
            <a:endParaRPr lang="en-AU" dirty="0" smtClean="0"/>
          </a:p>
          <a:p>
            <a:r>
              <a:rPr lang="en-AU" b="1" dirty="0" smtClean="0"/>
              <a:t>2012</a:t>
            </a:r>
            <a:r>
              <a:rPr lang="en-AU" dirty="0" smtClean="0"/>
              <a:t> – Baillieu government fails to commit funds for continuation of VSRFVD. </a:t>
            </a:r>
          </a:p>
          <a:p>
            <a:pPr lvl="1"/>
            <a:r>
              <a:rPr lang="en-AU" dirty="0" smtClean="0"/>
              <a:t>February 2012 twelve Victorian non-government organisations begin a campaign to urge state government to fund the VSRFVD. </a:t>
            </a:r>
          </a:p>
          <a:p>
            <a:endParaRPr lang="en-AU" dirty="0"/>
          </a:p>
        </p:txBody>
      </p:sp>
    </p:spTree>
    <p:extLst>
      <p:ext uri="{BB962C8B-B14F-4D97-AF65-F5344CB8AC3E}">
        <p14:creationId xmlns:p14="http://schemas.microsoft.com/office/powerpoint/2010/main" val="2855615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Victorian Context </a:t>
            </a:r>
            <a:endParaRPr lang="en-AU" dirty="0"/>
          </a:p>
        </p:txBody>
      </p:sp>
      <p:sp>
        <p:nvSpPr>
          <p:cNvPr id="3" name="Content Placeholder 2"/>
          <p:cNvSpPr>
            <a:spLocks noGrp="1"/>
          </p:cNvSpPr>
          <p:nvPr>
            <p:ph idx="1"/>
          </p:nvPr>
        </p:nvSpPr>
        <p:spPr>
          <a:xfrm>
            <a:off x="457200" y="1600200"/>
            <a:ext cx="8363272" cy="5069160"/>
          </a:xfrm>
        </p:spPr>
        <p:txBody>
          <a:bodyPr>
            <a:normAutofit fontScale="32500" lnSpcReduction="20000"/>
          </a:bodyPr>
          <a:lstStyle/>
          <a:p>
            <a:pPr marL="0" indent="0">
              <a:buNone/>
            </a:pPr>
            <a:r>
              <a:rPr lang="en-AU" sz="7400" b="1" dirty="0" smtClean="0"/>
              <a:t>Family Violence Protection Act 2008</a:t>
            </a:r>
          </a:p>
          <a:p>
            <a:pPr marL="0" indent="0">
              <a:buNone/>
            </a:pPr>
            <a:endParaRPr lang="en-AU" dirty="0" smtClean="0"/>
          </a:p>
          <a:p>
            <a:pPr marL="400050" lvl="1" indent="0">
              <a:buNone/>
            </a:pPr>
            <a:r>
              <a:rPr lang="en-AU" sz="6000" dirty="0" smtClean="0"/>
              <a:t>Definition of family violence (1)</a:t>
            </a:r>
            <a:br>
              <a:rPr lang="en-AU" sz="6000" dirty="0" smtClean="0"/>
            </a:br>
            <a:r>
              <a:rPr lang="en-AU" sz="6000" dirty="0" smtClean="0"/>
              <a:t/>
            </a:r>
            <a:br>
              <a:rPr lang="en-AU" sz="6000" dirty="0" smtClean="0"/>
            </a:br>
            <a:r>
              <a:rPr lang="en-AU" sz="6000" dirty="0" smtClean="0"/>
              <a:t>a) behaviour by a person towards a family member of that person if that behaviour—</a:t>
            </a:r>
            <a:br>
              <a:rPr lang="en-AU" sz="6000" dirty="0" smtClean="0"/>
            </a:br>
            <a:r>
              <a:rPr lang="en-AU" sz="6000" dirty="0" smtClean="0"/>
              <a:t>	is physically or sexually abusive; or</a:t>
            </a:r>
            <a:br>
              <a:rPr lang="en-AU" sz="6000" dirty="0" smtClean="0"/>
            </a:br>
            <a:r>
              <a:rPr lang="en-AU" sz="6000" dirty="0" smtClean="0"/>
              <a:t>	is emotionally or psychologically abusive; or</a:t>
            </a:r>
            <a:br>
              <a:rPr lang="en-AU" sz="6000" dirty="0" smtClean="0"/>
            </a:br>
            <a:r>
              <a:rPr lang="en-AU" sz="6000" dirty="0" smtClean="0"/>
              <a:t>	is economically abusive; or</a:t>
            </a:r>
            <a:br>
              <a:rPr lang="en-AU" sz="6000" dirty="0" smtClean="0"/>
            </a:br>
            <a:r>
              <a:rPr lang="en-AU" sz="6000" dirty="0" smtClean="0"/>
              <a:t>	is threatening; or</a:t>
            </a:r>
            <a:br>
              <a:rPr lang="en-AU" sz="6000" dirty="0" smtClean="0"/>
            </a:br>
            <a:r>
              <a:rPr lang="en-AU" sz="6000" dirty="0" smtClean="0"/>
              <a:t>	is coercive; or</a:t>
            </a:r>
            <a:br>
              <a:rPr lang="en-AU" sz="6000" dirty="0" smtClean="0"/>
            </a:br>
            <a:r>
              <a:rPr lang="en-AU" sz="6000" dirty="0" smtClean="0"/>
              <a:t>	 in any other way controls or dominates the family member and causes that family member to feel fear for the safety or wellbeing of that family member or another person; </a:t>
            </a:r>
            <a:br>
              <a:rPr lang="en-AU" sz="6000" dirty="0" smtClean="0"/>
            </a:br>
            <a:r>
              <a:rPr lang="en-AU" sz="6000" dirty="0" smtClean="0"/>
              <a:t>	or</a:t>
            </a:r>
            <a:br>
              <a:rPr lang="en-AU" sz="6000" dirty="0" smtClean="0"/>
            </a:br>
            <a:r>
              <a:rPr lang="en-AU" sz="6000" dirty="0" smtClean="0"/>
              <a:t>b) behaviour by a person that causes a child to hear or witness, or otherwise be exposed to the effects of the behaviour referred to in a).</a:t>
            </a:r>
            <a:br>
              <a:rPr lang="en-AU" sz="6000" dirty="0" smtClean="0"/>
            </a:br>
            <a:r>
              <a:rPr lang="en-AU" sz="6000" dirty="0" smtClean="0"/>
              <a:t/>
            </a:r>
            <a:br>
              <a:rPr lang="en-AU" sz="6000" dirty="0" smtClean="0"/>
            </a:br>
            <a:r>
              <a:rPr lang="en-AU" sz="6000" dirty="0" smtClean="0"/>
              <a:t>- Family Violence Protection Act 2008 (Vic) s 5</a:t>
            </a:r>
            <a:r>
              <a:rPr lang="en-AU" dirty="0" smtClean="0"/>
              <a:t/>
            </a:r>
            <a:br>
              <a:rPr lang="en-AU" dirty="0" smtClean="0"/>
            </a:br>
            <a:r>
              <a:rPr lang="en-AU" dirty="0" smtClean="0"/>
              <a:t/>
            </a:r>
            <a:br>
              <a:rPr lang="en-AU" dirty="0" smtClean="0"/>
            </a:br>
            <a:endParaRPr lang="en-AU" dirty="0"/>
          </a:p>
        </p:txBody>
      </p:sp>
    </p:spTree>
    <p:extLst>
      <p:ext uri="{BB962C8B-B14F-4D97-AF65-F5344CB8AC3E}">
        <p14:creationId xmlns:p14="http://schemas.microsoft.com/office/powerpoint/2010/main" val="3525052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Victorian Context </a:t>
            </a:r>
            <a:endParaRPr lang="en-AU" dirty="0"/>
          </a:p>
        </p:txBody>
      </p:sp>
      <p:sp>
        <p:nvSpPr>
          <p:cNvPr id="3" name="Content Placeholder 2"/>
          <p:cNvSpPr>
            <a:spLocks noGrp="1"/>
          </p:cNvSpPr>
          <p:nvPr>
            <p:ph idx="1"/>
          </p:nvPr>
        </p:nvSpPr>
        <p:spPr/>
        <p:txBody>
          <a:bodyPr>
            <a:normAutofit fontScale="92500" lnSpcReduction="10000"/>
          </a:bodyPr>
          <a:lstStyle/>
          <a:p>
            <a:pPr marL="0" indent="0">
              <a:buNone/>
            </a:pPr>
            <a:r>
              <a:rPr lang="en-AU" b="1" dirty="0" smtClean="0"/>
              <a:t>Definition of family violence (2)</a:t>
            </a:r>
          </a:p>
          <a:p>
            <a:r>
              <a:rPr lang="en-AU" dirty="0" smtClean="0"/>
              <a:t>An issue focused around a wide range of physical, emotional, sexual, social, spiritual, cultural, psychological and economic abuses that occur in families, kinship networks and communities. It extends to one-on-one fighting, abuse of Indigenous community workers as well as self-harm, injury and suicide.</a:t>
            </a:r>
            <a:br>
              <a:rPr lang="en-AU" dirty="0" smtClean="0"/>
            </a:br>
            <a:r>
              <a:rPr lang="en-AU" dirty="0" smtClean="0"/>
              <a:t>- Strong Culture, Strong Peoples, Strong Families 10 Year Plan 2008</a:t>
            </a:r>
            <a:endParaRPr lang="en-AU" dirty="0"/>
          </a:p>
        </p:txBody>
      </p:sp>
    </p:spTree>
    <p:extLst>
      <p:ext uri="{BB962C8B-B14F-4D97-AF65-F5344CB8AC3E}">
        <p14:creationId xmlns:p14="http://schemas.microsoft.com/office/powerpoint/2010/main" val="3957249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Victorian Context </a:t>
            </a:r>
            <a:endParaRPr lang="en-AU" dirty="0"/>
          </a:p>
        </p:txBody>
      </p:sp>
      <p:sp>
        <p:nvSpPr>
          <p:cNvPr id="3" name="Content Placeholder 2"/>
          <p:cNvSpPr>
            <a:spLocks noGrp="1"/>
          </p:cNvSpPr>
          <p:nvPr>
            <p:ph idx="1"/>
          </p:nvPr>
        </p:nvSpPr>
        <p:spPr/>
        <p:txBody>
          <a:bodyPr/>
          <a:lstStyle/>
          <a:p>
            <a:pPr marL="0" indent="0">
              <a:buNone/>
            </a:pPr>
            <a:r>
              <a:rPr lang="en-AU" b="1" dirty="0" smtClean="0"/>
              <a:t>Coroners Act 2008</a:t>
            </a:r>
          </a:p>
          <a:p>
            <a:r>
              <a:rPr lang="en-AU" dirty="0" smtClean="0"/>
              <a:t>Greater emphasis on prevention, including</a:t>
            </a:r>
          </a:p>
          <a:p>
            <a:pPr lvl="1"/>
            <a:r>
              <a:rPr lang="en-AU" dirty="0" smtClean="0"/>
              <a:t>A coroner may comment on any matter connected with the death, including matters </a:t>
            </a:r>
            <a:r>
              <a:rPr lang="en-AU" b="1" dirty="0" smtClean="0"/>
              <a:t>relating to public health and safety or the administration of justice. </a:t>
            </a:r>
            <a:r>
              <a:rPr lang="en-AU" dirty="0" smtClean="0"/>
              <a:t>[</a:t>
            </a:r>
            <a:r>
              <a:rPr lang="en-AU" dirty="0" err="1" smtClean="0"/>
              <a:t>s</a:t>
            </a:r>
            <a:r>
              <a:rPr lang="en-AU" dirty="0" smtClean="0"/>
              <a:t> 67(3)] </a:t>
            </a:r>
          </a:p>
          <a:p>
            <a:pPr marL="342000" lvl="1" indent="-342000">
              <a:spcBef>
                <a:spcPts val="768"/>
              </a:spcBef>
              <a:buFont typeface="Arial"/>
              <a:buChar char="•"/>
            </a:pPr>
            <a:r>
              <a:rPr lang="en-AU" sz="3200" dirty="0" smtClean="0"/>
              <a:t>Mandatory responses to coronial recommendations [</a:t>
            </a:r>
            <a:r>
              <a:rPr lang="en-AU" sz="3200" dirty="0" err="1" smtClean="0"/>
              <a:t>s</a:t>
            </a:r>
            <a:r>
              <a:rPr lang="en-AU" sz="3200" dirty="0" smtClean="0"/>
              <a:t> 72]</a:t>
            </a:r>
          </a:p>
          <a:p>
            <a:pPr lvl="1"/>
            <a:endParaRPr lang="en-AU" dirty="0"/>
          </a:p>
        </p:txBody>
      </p:sp>
    </p:spTree>
    <p:extLst>
      <p:ext uri="{BB962C8B-B14F-4D97-AF65-F5344CB8AC3E}">
        <p14:creationId xmlns:p14="http://schemas.microsoft.com/office/powerpoint/2010/main" val="951746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919</Words>
  <Application>Microsoft Office PowerPoint</Application>
  <PresentationFormat>On-screen Show (4:3)</PresentationFormat>
  <Paragraphs>132</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Victoria’s Systemic Review of  Family Violence Deaths   National CLC’s Conference  Adelaide, 29-31 August 2012</vt:lpstr>
      <vt:lpstr>Outline</vt:lpstr>
      <vt:lpstr>Background to VSRFVD</vt:lpstr>
      <vt:lpstr>Background to VSRFVD</vt:lpstr>
      <vt:lpstr>Background to VSRFVD</vt:lpstr>
      <vt:lpstr>Background to VSRFVD</vt:lpstr>
      <vt:lpstr>Victorian Context </vt:lpstr>
      <vt:lpstr>Victorian Context </vt:lpstr>
      <vt:lpstr>Victorian Context </vt:lpstr>
      <vt:lpstr>Victorian Systemic Review of Family Violence Deaths</vt:lpstr>
      <vt:lpstr>Aims of the Review</vt:lpstr>
      <vt:lpstr>Role of Coroner’s Prevention Unit</vt:lpstr>
      <vt:lpstr>Role of Reference Group</vt:lpstr>
      <vt:lpstr>Cases &amp; findings</vt:lpstr>
      <vt:lpstr>Osborne Findings </vt:lpstr>
      <vt:lpstr>Osborne Findings</vt:lpstr>
      <vt:lpstr>Challenges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Victoria’s Systemic Review of Family Violence Deaths</dc:title>
  <dc:creator>Libby Eltringham</dc:creator>
  <cp:lastModifiedBy>Libby Eltringham</cp:lastModifiedBy>
  <cp:revision>43</cp:revision>
  <cp:lastPrinted>2012-08-24T05:48:42Z</cp:lastPrinted>
  <dcterms:created xsi:type="dcterms:W3CDTF">2012-08-23T05:26:01Z</dcterms:created>
  <dcterms:modified xsi:type="dcterms:W3CDTF">2012-08-24T05:55:57Z</dcterms:modified>
</cp:coreProperties>
</file>